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729FF"/>
    <a:srgbClr val="FF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1" d="100"/>
          <a:sy n="61" d="100"/>
        </p:scale>
        <p:origin x="-394"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399270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352192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257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2385582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0941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275134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62827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85831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77348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54B3C-38B3-4E6B-A873-29C52F2C41B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258874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A54B3C-38B3-4E6B-A873-29C52F2C41BA}"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245053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A54B3C-38B3-4E6B-A873-29C52F2C41BA}"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318376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A54B3C-38B3-4E6B-A873-29C52F2C41BA}"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312454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54B3C-38B3-4E6B-A873-29C52F2C41BA}"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427445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54B3C-38B3-4E6B-A873-29C52F2C41BA}"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58A79-D873-4959-AB8F-D2EE465BE2DB}" type="slidenum">
              <a:rPr lang="en-US" smtClean="0"/>
              <a:t>‹#›</a:t>
            </a:fld>
            <a:endParaRPr lang="en-US"/>
          </a:p>
        </p:txBody>
      </p:sp>
    </p:spTree>
    <p:extLst>
      <p:ext uri="{BB962C8B-B14F-4D97-AF65-F5344CB8AC3E}">
        <p14:creationId xmlns:p14="http://schemas.microsoft.com/office/powerpoint/2010/main" val="210366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58A79-D873-4959-AB8F-D2EE465BE2DB}" type="slidenum">
              <a:rPr lang="en-US" smtClean="0"/>
              <a:t>‹#›</a:t>
            </a:fld>
            <a:endParaRPr lang="en-US"/>
          </a:p>
        </p:txBody>
      </p:sp>
      <p:sp>
        <p:nvSpPr>
          <p:cNvPr id="5" name="Date Placeholder 4"/>
          <p:cNvSpPr>
            <a:spLocks noGrp="1"/>
          </p:cNvSpPr>
          <p:nvPr>
            <p:ph type="dt" sz="half" idx="10"/>
          </p:nvPr>
        </p:nvSpPr>
        <p:spPr/>
        <p:txBody>
          <a:bodyPr/>
          <a:lstStyle/>
          <a:p>
            <a:fld id="{21A54B3C-38B3-4E6B-A873-29C52F2C41BA}" type="datetimeFigureOut">
              <a:rPr lang="en-US" smtClean="0"/>
              <a:t>4/2/2020</a:t>
            </a:fld>
            <a:endParaRPr lang="en-US"/>
          </a:p>
        </p:txBody>
      </p:sp>
    </p:spTree>
    <p:extLst>
      <p:ext uri="{BB962C8B-B14F-4D97-AF65-F5344CB8AC3E}">
        <p14:creationId xmlns:p14="http://schemas.microsoft.com/office/powerpoint/2010/main" val="382493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A54B3C-38B3-4E6B-A873-29C52F2C41BA}" type="datetimeFigureOut">
              <a:rPr lang="en-US" smtClean="0"/>
              <a:t>4/2/2020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558A79-D873-4959-AB8F-D2EE465BE2DB}" type="slidenum">
              <a:rPr lang="en-US" smtClean="0"/>
              <a:t>‹#›</a:t>
            </a:fld>
            <a:endParaRPr lang="en-US"/>
          </a:p>
        </p:txBody>
      </p:sp>
    </p:spTree>
    <p:extLst>
      <p:ext uri="{BB962C8B-B14F-4D97-AF65-F5344CB8AC3E}">
        <p14:creationId xmlns:p14="http://schemas.microsoft.com/office/powerpoint/2010/main" val="20104923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wrlibrary.armybiznet.com/search~S17/"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mwrlibrary.armybiznet.com/screens~S17/resource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Mickelsen Library Guide to Overdrive</a:t>
            </a:r>
            <a:endParaRPr lang="en-US" dirty="0"/>
          </a:p>
        </p:txBody>
      </p:sp>
      <p:sp>
        <p:nvSpPr>
          <p:cNvPr id="3" name="Subtitle 2"/>
          <p:cNvSpPr>
            <a:spLocks noGrp="1"/>
          </p:cNvSpPr>
          <p:nvPr>
            <p:ph type="subTitle" idx="1"/>
          </p:nvPr>
        </p:nvSpPr>
        <p:spPr/>
        <p:txBody>
          <a:bodyPr>
            <a:normAutofit/>
          </a:bodyPr>
          <a:lstStyle/>
          <a:p>
            <a:r>
              <a:rPr lang="en-US" sz="3200" dirty="0" smtClean="0">
                <a:solidFill>
                  <a:schemeClr val="accent2">
                    <a:lumMod val="75000"/>
                  </a:schemeClr>
                </a:solidFill>
              </a:rPr>
              <a:t>How to Access Online Resources</a:t>
            </a:r>
          </a:p>
          <a:p>
            <a:endParaRPr lang="en-US" sz="3200" dirty="0">
              <a:solidFill>
                <a:schemeClr val="accent2">
                  <a:lumMod val="75000"/>
                </a:schemeClr>
              </a:solidFill>
            </a:endParaRPr>
          </a:p>
        </p:txBody>
      </p:sp>
    </p:spTree>
    <p:extLst>
      <p:ext uri="{BB962C8B-B14F-4D97-AF65-F5344CB8AC3E}">
        <p14:creationId xmlns:p14="http://schemas.microsoft.com/office/powerpoint/2010/main" val="93272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RB Digital</a:t>
            </a:r>
            <a:endParaRPr lang="en-US" dirty="0"/>
          </a:p>
        </p:txBody>
      </p:sp>
      <p:pic>
        <p:nvPicPr>
          <p:cNvPr id="3" name="Picture 2"/>
          <p:cNvPicPr>
            <a:picLocks noChangeAspect="1"/>
          </p:cNvPicPr>
          <p:nvPr/>
        </p:nvPicPr>
        <p:blipFill rotWithShape="1">
          <a:blip r:embed="rId2"/>
          <a:srcRect t="4485" b="6270"/>
          <a:stretch/>
        </p:blipFill>
        <p:spPr>
          <a:xfrm>
            <a:off x="0" y="660400"/>
            <a:ext cx="12192000" cy="6197600"/>
          </a:xfrm>
          <a:prstGeom prst="rect">
            <a:avLst/>
          </a:prstGeom>
        </p:spPr>
      </p:pic>
      <p:sp>
        <p:nvSpPr>
          <p:cNvPr id="8" name="Rectangle 7"/>
          <p:cNvSpPr/>
          <p:nvPr/>
        </p:nvSpPr>
        <p:spPr>
          <a:xfrm>
            <a:off x="9543245" y="1091600"/>
            <a:ext cx="2446986" cy="907961"/>
          </a:xfrm>
          <a:prstGeom prst="rect">
            <a:avLst/>
          </a:prstGeom>
          <a:noFill/>
          <a:ln>
            <a:solidFill>
              <a:srgbClr val="C72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03087" y="1309826"/>
            <a:ext cx="940158" cy="689735"/>
          </a:xfrm>
          <a:prstGeom prst="rect">
            <a:avLst/>
          </a:prstGeom>
          <a:solidFill>
            <a:schemeClr val="bg1"/>
          </a:solidFill>
          <a:ln>
            <a:solidFill>
              <a:srgbClr val="C72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729FF"/>
                </a:solidFill>
              </a:rPr>
              <a:t>1</a:t>
            </a:r>
            <a:endParaRPr lang="en-US" dirty="0">
              <a:solidFill>
                <a:srgbClr val="C729FF"/>
              </a:solidFill>
            </a:endParaRPr>
          </a:p>
        </p:txBody>
      </p:sp>
      <p:sp>
        <p:nvSpPr>
          <p:cNvPr id="14" name="TextBox 13"/>
          <p:cNvSpPr txBox="1"/>
          <p:nvPr/>
        </p:nvSpPr>
        <p:spPr>
          <a:xfrm>
            <a:off x="1464982" y="1826054"/>
            <a:ext cx="3957024" cy="2554545"/>
          </a:xfrm>
          <a:prstGeom prst="rect">
            <a:avLst/>
          </a:prstGeom>
          <a:solidFill>
            <a:schemeClr val="bg1"/>
          </a:solidFill>
        </p:spPr>
        <p:txBody>
          <a:bodyPr wrap="square" rtlCol="0">
            <a:spAutoFit/>
          </a:bodyPr>
          <a:lstStyle/>
          <a:p>
            <a:r>
              <a:rPr lang="en-US" sz="1600" dirty="0" smtClean="0"/>
              <a:t>This is the RD Digital Homepage</a:t>
            </a:r>
          </a:p>
          <a:p>
            <a:pPr marL="342900" indent="-342900">
              <a:buAutoNum type="arabicPeriod"/>
            </a:pPr>
            <a:r>
              <a:rPr lang="en-US" sz="1600" dirty="0" smtClean="0">
                <a:solidFill>
                  <a:srgbClr val="C729FF"/>
                </a:solidFill>
              </a:rPr>
              <a:t>Here is where you can Register for an RB Digital Account, if you do not have one, or Sign In if you do. The Search feature is the magnifying glass symbol in the upper right hand corner</a:t>
            </a:r>
          </a:p>
          <a:p>
            <a:r>
              <a:rPr lang="en-US" sz="1600" dirty="0" smtClean="0"/>
              <a:t>Once you find a title you like, click on it, the words in white type</a:t>
            </a:r>
          </a:p>
          <a:p>
            <a:endParaRPr lang="en-US" sz="1600" dirty="0" smtClean="0">
              <a:solidFill>
                <a:srgbClr val="C729FF"/>
              </a:solidFill>
            </a:endParaRPr>
          </a:p>
        </p:txBody>
      </p:sp>
    </p:spTree>
    <p:extLst>
      <p:ext uri="{BB962C8B-B14F-4D97-AF65-F5344CB8AC3E}">
        <p14:creationId xmlns:p14="http://schemas.microsoft.com/office/powerpoint/2010/main" val="371594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RB Digital</a:t>
            </a:r>
            <a:endParaRPr lang="en-US" dirty="0"/>
          </a:p>
        </p:txBody>
      </p:sp>
      <p:pic>
        <p:nvPicPr>
          <p:cNvPr id="4" name="Picture 3"/>
          <p:cNvPicPr>
            <a:picLocks noChangeAspect="1"/>
          </p:cNvPicPr>
          <p:nvPr/>
        </p:nvPicPr>
        <p:blipFill rotWithShape="1">
          <a:blip r:embed="rId2"/>
          <a:srcRect t="4422" b="5679"/>
          <a:stretch/>
        </p:blipFill>
        <p:spPr>
          <a:xfrm>
            <a:off x="0" y="660400"/>
            <a:ext cx="12192000" cy="6197600"/>
          </a:xfrm>
          <a:prstGeom prst="rect">
            <a:avLst/>
          </a:prstGeom>
        </p:spPr>
      </p:pic>
      <p:sp>
        <p:nvSpPr>
          <p:cNvPr id="12" name="TextBox 11"/>
          <p:cNvSpPr txBox="1"/>
          <p:nvPr/>
        </p:nvSpPr>
        <p:spPr>
          <a:xfrm>
            <a:off x="6509675" y="1981200"/>
            <a:ext cx="3957024" cy="1077218"/>
          </a:xfrm>
          <a:prstGeom prst="rect">
            <a:avLst/>
          </a:prstGeom>
          <a:solidFill>
            <a:schemeClr val="bg1"/>
          </a:solidFill>
        </p:spPr>
        <p:txBody>
          <a:bodyPr wrap="square" rtlCol="0">
            <a:spAutoFit/>
          </a:bodyPr>
          <a:lstStyle/>
          <a:p>
            <a:r>
              <a:rPr lang="en-US" sz="1600" dirty="0" smtClean="0"/>
              <a:t>This is the title’s homepage. From here you can see information on the title, and, if you like it:</a:t>
            </a:r>
          </a:p>
          <a:p>
            <a:r>
              <a:rPr lang="en-US" sz="1600" dirty="0" smtClean="0">
                <a:solidFill>
                  <a:srgbClr val="C729FF"/>
                </a:solidFill>
              </a:rPr>
              <a:t>1. Checkout your title</a:t>
            </a:r>
          </a:p>
        </p:txBody>
      </p:sp>
      <p:sp>
        <p:nvSpPr>
          <p:cNvPr id="15" name="Rectangle 14"/>
          <p:cNvSpPr/>
          <p:nvPr/>
        </p:nvSpPr>
        <p:spPr>
          <a:xfrm>
            <a:off x="4552683" y="5950039"/>
            <a:ext cx="3080569" cy="907961"/>
          </a:xfrm>
          <a:prstGeom prst="rect">
            <a:avLst/>
          </a:prstGeom>
          <a:noFill/>
          <a:ln>
            <a:solidFill>
              <a:srgbClr val="C72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95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Obtaining a Library Account If You Do Not Have One</a:t>
            </a:r>
            <a:endParaRPr lang="en-US" dirty="0"/>
          </a:p>
        </p:txBody>
      </p:sp>
      <p:sp>
        <p:nvSpPr>
          <p:cNvPr id="21" name="TextBox 20"/>
          <p:cNvSpPr txBox="1"/>
          <p:nvPr/>
        </p:nvSpPr>
        <p:spPr>
          <a:xfrm>
            <a:off x="0" y="2089955"/>
            <a:ext cx="12192000" cy="3108543"/>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en-US" sz="2800" dirty="0" smtClean="0"/>
              <a:t>If you would like an Army Library Account to access these online resources, and do not have one, please send an email to the account below:</a:t>
            </a:r>
          </a:p>
          <a:p>
            <a:pPr marL="285750" indent="-285750">
              <a:buFont typeface="Wingdings" panose="05000000000000000000" pitchFamily="2" charset="2"/>
              <a:buChar char="v"/>
            </a:pPr>
            <a:r>
              <a:rPr lang="en-US" sz="2800" b="1" dirty="0">
                <a:solidFill>
                  <a:srgbClr val="0000FF"/>
                </a:solidFill>
              </a:rPr>
              <a:t>usarmy.mwr.library@mail.mil </a:t>
            </a:r>
            <a:r>
              <a:rPr lang="en-US" sz="2800" b="1" dirty="0" smtClean="0">
                <a:solidFill>
                  <a:srgbClr val="0000FF"/>
                </a:solidFill>
              </a:rPr>
              <a:t> </a:t>
            </a:r>
          </a:p>
          <a:p>
            <a:pPr marL="285750" indent="-285750">
              <a:buFont typeface="Wingdings" panose="05000000000000000000" pitchFamily="2" charset="2"/>
              <a:buChar char="v"/>
            </a:pPr>
            <a:r>
              <a:rPr lang="en-US" sz="2800" b="1" dirty="0" smtClean="0"/>
              <a:t>It is being monitored by people that can assist you in creating an account</a:t>
            </a:r>
          </a:p>
          <a:p>
            <a:pPr marL="285750" indent="-285750">
              <a:buFont typeface="Wingdings" panose="05000000000000000000" pitchFamily="2" charset="2"/>
              <a:buChar char="v"/>
            </a:pPr>
            <a:r>
              <a:rPr lang="en-US" sz="2800" b="1" dirty="0" smtClean="0">
                <a:solidFill>
                  <a:srgbClr val="0000FF"/>
                </a:solidFill>
              </a:rPr>
              <a:t>Happy Reading!!!</a:t>
            </a:r>
            <a:endParaRPr lang="en-US" sz="2800" dirty="0">
              <a:solidFill>
                <a:srgbClr val="0000FF"/>
              </a:solidFill>
            </a:endParaRPr>
          </a:p>
        </p:txBody>
      </p:sp>
    </p:spTree>
    <p:extLst>
      <p:ext uri="{BB962C8B-B14F-4D97-AF65-F5344CB8AC3E}">
        <p14:creationId xmlns:p14="http://schemas.microsoft.com/office/powerpoint/2010/main" val="96872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Mickelsen Library Catalog</a:t>
            </a:r>
            <a:endParaRPr lang="en-US" dirty="0"/>
          </a:p>
        </p:txBody>
      </p:sp>
      <p:pic>
        <p:nvPicPr>
          <p:cNvPr id="4" name="Picture 3"/>
          <p:cNvPicPr>
            <a:picLocks noChangeAspect="1"/>
          </p:cNvPicPr>
          <p:nvPr/>
        </p:nvPicPr>
        <p:blipFill rotWithShape="1">
          <a:blip r:embed="rId2"/>
          <a:srcRect l="7288" t="4673" r="7676" b="5519"/>
          <a:stretch/>
        </p:blipFill>
        <p:spPr>
          <a:xfrm>
            <a:off x="0" y="660400"/>
            <a:ext cx="12192000" cy="5598732"/>
          </a:xfrm>
          <a:prstGeom prst="rect">
            <a:avLst/>
          </a:prstGeom>
        </p:spPr>
      </p:pic>
      <p:sp>
        <p:nvSpPr>
          <p:cNvPr id="5" name="Rectangle 4"/>
          <p:cNvSpPr/>
          <p:nvPr/>
        </p:nvSpPr>
        <p:spPr>
          <a:xfrm>
            <a:off x="1429555" y="631065"/>
            <a:ext cx="3335628" cy="309093"/>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286" y="2224110"/>
            <a:ext cx="940158" cy="689735"/>
          </a:xfrm>
          <a:prstGeom prst="rect">
            <a:avLst/>
          </a:prstGeom>
          <a:solidFill>
            <a:schemeClr val="bg1"/>
          </a:solidFill>
          <a:ln>
            <a:solidFill>
              <a:srgbClr val="C72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729FF"/>
                </a:solidFill>
              </a:rPr>
              <a:t>2</a:t>
            </a:r>
            <a:endParaRPr lang="en-US" dirty="0">
              <a:solidFill>
                <a:srgbClr val="C729FF"/>
              </a:solidFill>
            </a:endParaRPr>
          </a:p>
        </p:txBody>
      </p:sp>
      <p:sp>
        <p:nvSpPr>
          <p:cNvPr id="7" name="TextBox 6"/>
          <p:cNvSpPr txBox="1"/>
          <p:nvPr/>
        </p:nvSpPr>
        <p:spPr>
          <a:xfrm>
            <a:off x="7134895" y="3083059"/>
            <a:ext cx="4146998" cy="2308324"/>
          </a:xfrm>
          <a:prstGeom prst="rect">
            <a:avLst/>
          </a:prstGeom>
          <a:solidFill>
            <a:schemeClr val="bg1"/>
          </a:solidFill>
        </p:spPr>
        <p:txBody>
          <a:bodyPr wrap="square" rtlCol="0">
            <a:spAutoFit/>
          </a:bodyPr>
          <a:lstStyle/>
          <a:p>
            <a:pPr marL="342900" indent="-342900">
              <a:buAutoNum type="arabicPeriod"/>
            </a:pPr>
            <a:r>
              <a:rPr lang="en-US" dirty="0" smtClean="0">
                <a:solidFill>
                  <a:srgbClr val="00CC00"/>
                </a:solidFill>
              </a:rPr>
              <a:t>Link to Mickelsen Library Catalog</a:t>
            </a:r>
          </a:p>
          <a:p>
            <a:pPr marL="342900" indent="-342900">
              <a:buAutoNum type="arabicPeriod"/>
            </a:pPr>
            <a:r>
              <a:rPr lang="en-US" dirty="0" smtClean="0">
                <a:solidFill>
                  <a:srgbClr val="C729FF"/>
                </a:solidFill>
              </a:rPr>
              <a:t>Link to Online Resources</a:t>
            </a:r>
          </a:p>
          <a:p>
            <a:pPr marL="342900" indent="-342900">
              <a:buAutoNum type="arabicPeriod"/>
            </a:pPr>
            <a:r>
              <a:rPr lang="en-US" dirty="0" smtClean="0"/>
              <a:t>Click on Online Resources to access Overdrive (eBooks, </a:t>
            </a:r>
            <a:r>
              <a:rPr lang="en-US" dirty="0" err="1" smtClean="0"/>
              <a:t>eAudiobooks</a:t>
            </a:r>
            <a:r>
              <a:rPr lang="en-US" dirty="0"/>
              <a:t> </a:t>
            </a:r>
            <a:r>
              <a:rPr lang="en-US" dirty="0" smtClean="0"/>
              <a:t>&amp; </a:t>
            </a:r>
            <a:r>
              <a:rPr lang="en-US" dirty="0" err="1" smtClean="0"/>
              <a:t>eVideos</a:t>
            </a:r>
            <a:r>
              <a:rPr lang="en-US" dirty="0" smtClean="0"/>
              <a:t>) or RB Digital (eBooks, </a:t>
            </a:r>
            <a:r>
              <a:rPr lang="en-US" dirty="0" err="1" smtClean="0"/>
              <a:t>eAudiobooks</a:t>
            </a:r>
            <a:r>
              <a:rPr lang="en-US" dirty="0" smtClean="0"/>
              <a:t>, Magazines &amp; Comics)</a:t>
            </a:r>
          </a:p>
          <a:p>
            <a:endParaRPr lang="en-US" dirty="0"/>
          </a:p>
        </p:txBody>
      </p:sp>
      <p:sp>
        <p:nvSpPr>
          <p:cNvPr id="8" name="Rectangle 7"/>
          <p:cNvSpPr/>
          <p:nvPr/>
        </p:nvSpPr>
        <p:spPr>
          <a:xfrm>
            <a:off x="1092557" y="1915017"/>
            <a:ext cx="1457459" cy="309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729FF"/>
              </a:solidFill>
            </a:endParaRPr>
          </a:p>
        </p:txBody>
      </p:sp>
      <p:sp>
        <p:nvSpPr>
          <p:cNvPr id="9" name="Rectangle 8"/>
          <p:cNvSpPr/>
          <p:nvPr/>
        </p:nvSpPr>
        <p:spPr>
          <a:xfrm>
            <a:off x="4765183" y="616040"/>
            <a:ext cx="940158" cy="689735"/>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CC00"/>
                </a:solidFill>
              </a:rPr>
              <a:t>1</a:t>
            </a:r>
            <a:endParaRPr lang="en-US" dirty="0">
              <a:solidFill>
                <a:srgbClr val="00CC00"/>
              </a:solidFill>
            </a:endParaRPr>
          </a:p>
        </p:txBody>
      </p:sp>
      <p:sp>
        <p:nvSpPr>
          <p:cNvPr id="3" name="TextBox 2"/>
          <p:cNvSpPr txBox="1"/>
          <p:nvPr/>
        </p:nvSpPr>
        <p:spPr>
          <a:xfrm>
            <a:off x="0" y="6259132"/>
            <a:ext cx="12192000" cy="523220"/>
          </a:xfrm>
          <a:prstGeom prst="rect">
            <a:avLst/>
          </a:prstGeom>
          <a:noFill/>
        </p:spPr>
        <p:txBody>
          <a:bodyPr wrap="square" rtlCol="0">
            <a:spAutoFit/>
          </a:bodyPr>
          <a:lstStyle/>
          <a:p>
            <a:r>
              <a:rPr lang="en-US" sz="1400" dirty="0" smtClean="0">
                <a:solidFill>
                  <a:srgbClr val="00CC00"/>
                </a:solidFill>
              </a:rPr>
              <a:t>Catalog Link: </a:t>
            </a:r>
            <a:r>
              <a:rPr lang="en-US" sz="1400" dirty="0">
                <a:hlinkClick r:id="rId3"/>
              </a:rPr>
              <a:t>http://mwrlibrary.armybiznet.com/search~S17</a:t>
            </a:r>
            <a:r>
              <a:rPr lang="en-US" sz="1400" dirty="0" smtClean="0">
                <a:hlinkClick r:id="rId3"/>
              </a:rPr>
              <a:t>/</a:t>
            </a:r>
            <a:r>
              <a:rPr lang="en-US" sz="1400" dirty="0" smtClean="0"/>
              <a:t> </a:t>
            </a:r>
          </a:p>
          <a:p>
            <a:r>
              <a:rPr lang="en-US" sz="1400" dirty="0" smtClean="0">
                <a:solidFill>
                  <a:srgbClr val="C729FF"/>
                </a:solidFill>
              </a:rPr>
              <a:t>Online Resources Link: </a:t>
            </a:r>
            <a:r>
              <a:rPr lang="en-US" sz="1400" dirty="0" smtClean="0">
                <a:solidFill>
                  <a:srgbClr val="0000FF"/>
                </a:solidFill>
                <a:hlinkClick r:id="rId4"/>
              </a:rPr>
              <a:t>http</a:t>
            </a:r>
            <a:r>
              <a:rPr lang="en-US" sz="1400" dirty="0">
                <a:solidFill>
                  <a:srgbClr val="0000FF"/>
                </a:solidFill>
                <a:hlinkClick r:id="rId4"/>
              </a:rPr>
              <a:t>://mwrlibrary.armybiznet.com/screens~S17/resources.html</a:t>
            </a:r>
            <a:endParaRPr lang="en-US" sz="1400" dirty="0">
              <a:solidFill>
                <a:srgbClr val="0000FF"/>
              </a:solidFill>
            </a:endParaRPr>
          </a:p>
        </p:txBody>
      </p:sp>
    </p:spTree>
    <p:extLst>
      <p:ext uri="{BB962C8B-B14F-4D97-AF65-F5344CB8AC3E}">
        <p14:creationId xmlns:p14="http://schemas.microsoft.com/office/powerpoint/2010/main" val="322093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Overdrive &amp; RB Digital</a:t>
            </a:r>
            <a:endParaRPr lang="en-US" dirty="0"/>
          </a:p>
        </p:txBody>
      </p:sp>
      <p:pic>
        <p:nvPicPr>
          <p:cNvPr id="10" name="Picture 9"/>
          <p:cNvPicPr>
            <a:picLocks noChangeAspect="1"/>
          </p:cNvPicPr>
          <p:nvPr/>
        </p:nvPicPr>
        <p:blipFill rotWithShape="1">
          <a:blip r:embed="rId2"/>
          <a:srcRect t="5389" b="10125"/>
          <a:stretch/>
        </p:blipFill>
        <p:spPr>
          <a:xfrm>
            <a:off x="0" y="631065"/>
            <a:ext cx="12192000" cy="6226935"/>
          </a:xfrm>
          <a:prstGeom prst="rect">
            <a:avLst/>
          </a:prstGeom>
        </p:spPr>
      </p:pic>
      <p:sp>
        <p:nvSpPr>
          <p:cNvPr id="11" name="Rectangle 10"/>
          <p:cNvSpPr/>
          <p:nvPr/>
        </p:nvSpPr>
        <p:spPr>
          <a:xfrm>
            <a:off x="1278089" y="2359695"/>
            <a:ext cx="9098364" cy="957330"/>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98433" y="1842052"/>
            <a:ext cx="814263" cy="553418"/>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CC00"/>
                </a:solidFill>
              </a:rPr>
              <a:t>1</a:t>
            </a:r>
            <a:endParaRPr lang="en-US" dirty="0">
              <a:solidFill>
                <a:srgbClr val="00CC00"/>
              </a:solidFill>
            </a:endParaRPr>
          </a:p>
        </p:txBody>
      </p:sp>
      <p:sp>
        <p:nvSpPr>
          <p:cNvPr id="13" name="Rectangle 12"/>
          <p:cNvSpPr/>
          <p:nvPr/>
        </p:nvSpPr>
        <p:spPr>
          <a:xfrm>
            <a:off x="1173190" y="5921874"/>
            <a:ext cx="9017732" cy="936126"/>
          </a:xfrm>
          <a:prstGeom prst="rect">
            <a:avLst/>
          </a:prstGeom>
          <a:noFill/>
          <a:ln>
            <a:solidFill>
              <a:srgbClr val="C72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812696" y="5921874"/>
            <a:ext cx="556591" cy="282168"/>
          </a:xfrm>
          <a:prstGeom prst="rect">
            <a:avLst/>
          </a:prstGeom>
          <a:solidFill>
            <a:schemeClr val="bg1"/>
          </a:solidFill>
          <a:ln>
            <a:solidFill>
              <a:srgbClr val="C72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729FF"/>
                </a:solidFill>
              </a:rPr>
              <a:t>2</a:t>
            </a:r>
            <a:endParaRPr lang="en-US" dirty="0">
              <a:solidFill>
                <a:srgbClr val="C729FF"/>
              </a:solidFill>
            </a:endParaRPr>
          </a:p>
        </p:txBody>
      </p:sp>
      <p:sp>
        <p:nvSpPr>
          <p:cNvPr id="15" name="TextBox 14"/>
          <p:cNvSpPr txBox="1"/>
          <p:nvPr/>
        </p:nvSpPr>
        <p:spPr>
          <a:xfrm>
            <a:off x="5037506" y="3317025"/>
            <a:ext cx="4146998" cy="2308324"/>
          </a:xfrm>
          <a:prstGeom prst="rect">
            <a:avLst/>
          </a:prstGeom>
          <a:solidFill>
            <a:schemeClr val="bg1"/>
          </a:solidFill>
        </p:spPr>
        <p:txBody>
          <a:bodyPr wrap="square" rtlCol="0">
            <a:spAutoFit/>
          </a:bodyPr>
          <a:lstStyle/>
          <a:p>
            <a:r>
              <a:rPr lang="en-US" dirty="0" smtClean="0"/>
              <a:t>Links on the Online Resources page are in alphabetical order. Scroll down until you see:</a:t>
            </a:r>
          </a:p>
          <a:p>
            <a:pPr marL="342900" indent="-342900">
              <a:buAutoNum type="arabicPeriod"/>
            </a:pPr>
            <a:r>
              <a:rPr lang="en-US" dirty="0" err="1" smtClean="0">
                <a:solidFill>
                  <a:srgbClr val="00CC00"/>
                </a:solidFill>
              </a:rPr>
              <a:t>OverDrive</a:t>
            </a:r>
            <a:endParaRPr lang="en-US" dirty="0" smtClean="0">
              <a:solidFill>
                <a:srgbClr val="FF0066"/>
              </a:solidFill>
            </a:endParaRPr>
          </a:p>
          <a:p>
            <a:pPr marL="342900" indent="-342900">
              <a:buAutoNum type="arabicPeriod"/>
            </a:pPr>
            <a:r>
              <a:rPr lang="en-US" dirty="0" smtClean="0">
                <a:solidFill>
                  <a:srgbClr val="C729FF"/>
                </a:solidFill>
              </a:rPr>
              <a:t>RB Digital</a:t>
            </a:r>
          </a:p>
          <a:p>
            <a:r>
              <a:rPr lang="en-US" dirty="0" smtClean="0"/>
              <a:t>First we will discuss </a:t>
            </a:r>
            <a:r>
              <a:rPr lang="en-US" dirty="0" err="1" smtClean="0"/>
              <a:t>OverDrive</a:t>
            </a:r>
            <a:r>
              <a:rPr lang="en-US" dirty="0" smtClean="0"/>
              <a:t>. Click on the link</a:t>
            </a:r>
          </a:p>
          <a:p>
            <a:endParaRPr lang="en-US" dirty="0"/>
          </a:p>
        </p:txBody>
      </p:sp>
    </p:spTree>
    <p:extLst>
      <p:ext uri="{BB962C8B-B14F-4D97-AF65-F5344CB8AC3E}">
        <p14:creationId xmlns:p14="http://schemas.microsoft.com/office/powerpoint/2010/main" val="229954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Overdrive</a:t>
            </a:r>
            <a:endParaRPr lang="en-US" dirty="0"/>
          </a:p>
        </p:txBody>
      </p:sp>
      <p:pic>
        <p:nvPicPr>
          <p:cNvPr id="3" name="Picture 2"/>
          <p:cNvPicPr>
            <a:picLocks noChangeAspect="1"/>
          </p:cNvPicPr>
          <p:nvPr/>
        </p:nvPicPr>
        <p:blipFill rotWithShape="1">
          <a:blip r:embed="rId2"/>
          <a:srcRect t="4230" b="5678"/>
          <a:stretch/>
        </p:blipFill>
        <p:spPr>
          <a:xfrm>
            <a:off x="0" y="642027"/>
            <a:ext cx="12192000" cy="6226935"/>
          </a:xfrm>
          <a:prstGeom prst="rect">
            <a:avLst/>
          </a:prstGeom>
        </p:spPr>
      </p:pic>
      <p:sp>
        <p:nvSpPr>
          <p:cNvPr id="16" name="Rectangle 15"/>
          <p:cNvSpPr/>
          <p:nvPr/>
        </p:nvSpPr>
        <p:spPr>
          <a:xfrm>
            <a:off x="10495722" y="2345636"/>
            <a:ext cx="1078932" cy="358928"/>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495722" y="1825969"/>
            <a:ext cx="655983" cy="514186"/>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CC00"/>
                </a:solidFill>
              </a:rPr>
              <a:t>1</a:t>
            </a:r>
            <a:endParaRPr lang="en-US" dirty="0">
              <a:solidFill>
                <a:srgbClr val="00CC00"/>
              </a:solidFill>
            </a:endParaRPr>
          </a:p>
        </p:txBody>
      </p:sp>
      <p:sp>
        <p:nvSpPr>
          <p:cNvPr id="18" name="TextBox 17"/>
          <p:cNvSpPr txBox="1"/>
          <p:nvPr/>
        </p:nvSpPr>
        <p:spPr>
          <a:xfrm>
            <a:off x="151336" y="3293829"/>
            <a:ext cx="4146998" cy="923330"/>
          </a:xfrm>
          <a:prstGeom prst="rect">
            <a:avLst/>
          </a:prstGeom>
          <a:solidFill>
            <a:schemeClr val="bg1"/>
          </a:solidFill>
        </p:spPr>
        <p:txBody>
          <a:bodyPr wrap="square" rtlCol="0">
            <a:spAutoFit/>
          </a:bodyPr>
          <a:lstStyle/>
          <a:p>
            <a:r>
              <a:rPr lang="en-US" dirty="0" smtClean="0"/>
              <a:t>This is the </a:t>
            </a:r>
            <a:r>
              <a:rPr lang="en-US" dirty="0" err="1" smtClean="0"/>
              <a:t>OverDrive</a:t>
            </a:r>
            <a:r>
              <a:rPr lang="en-US" dirty="0" smtClean="0"/>
              <a:t> home page.</a:t>
            </a:r>
          </a:p>
          <a:p>
            <a:pPr marL="342900" indent="-342900">
              <a:buAutoNum type="arabicPeriod"/>
            </a:pPr>
            <a:r>
              <a:rPr lang="en-US" dirty="0" smtClean="0">
                <a:solidFill>
                  <a:srgbClr val="00CC00"/>
                </a:solidFill>
              </a:rPr>
              <a:t>Sign In is in the upper right corner, click on it</a:t>
            </a:r>
            <a:endParaRPr lang="en-US" dirty="0"/>
          </a:p>
        </p:txBody>
      </p:sp>
    </p:spTree>
    <p:extLst>
      <p:ext uri="{BB962C8B-B14F-4D97-AF65-F5344CB8AC3E}">
        <p14:creationId xmlns:p14="http://schemas.microsoft.com/office/powerpoint/2010/main" val="401411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Overdrive</a:t>
            </a:r>
            <a:endParaRPr lang="en-US" dirty="0"/>
          </a:p>
        </p:txBody>
      </p:sp>
      <p:pic>
        <p:nvPicPr>
          <p:cNvPr id="4" name="Picture 3"/>
          <p:cNvPicPr>
            <a:picLocks noChangeAspect="1"/>
          </p:cNvPicPr>
          <p:nvPr/>
        </p:nvPicPr>
        <p:blipFill rotWithShape="1">
          <a:blip r:embed="rId2"/>
          <a:srcRect t="4809" b="8965"/>
          <a:stretch/>
        </p:blipFill>
        <p:spPr>
          <a:xfrm>
            <a:off x="0" y="602846"/>
            <a:ext cx="12192000" cy="6255154"/>
          </a:xfrm>
          <a:prstGeom prst="rect">
            <a:avLst/>
          </a:prstGeom>
        </p:spPr>
      </p:pic>
      <p:sp>
        <p:nvSpPr>
          <p:cNvPr id="13" name="Rectangle 12"/>
          <p:cNvSpPr/>
          <p:nvPr/>
        </p:nvSpPr>
        <p:spPr>
          <a:xfrm>
            <a:off x="93885" y="4191464"/>
            <a:ext cx="5021454" cy="2666535"/>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52020" y="3501728"/>
            <a:ext cx="940158" cy="689735"/>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CC00"/>
                </a:solidFill>
              </a:rPr>
              <a:t>1</a:t>
            </a:r>
            <a:endParaRPr lang="en-US" dirty="0">
              <a:solidFill>
                <a:srgbClr val="00CC00"/>
              </a:solidFill>
            </a:endParaRPr>
          </a:p>
        </p:txBody>
      </p:sp>
      <p:sp>
        <p:nvSpPr>
          <p:cNvPr id="19" name="TextBox 18"/>
          <p:cNvSpPr txBox="1"/>
          <p:nvPr/>
        </p:nvSpPr>
        <p:spPr>
          <a:xfrm>
            <a:off x="6297487" y="3258440"/>
            <a:ext cx="4146998" cy="1200329"/>
          </a:xfrm>
          <a:prstGeom prst="rect">
            <a:avLst/>
          </a:prstGeom>
          <a:solidFill>
            <a:schemeClr val="bg1"/>
          </a:solidFill>
        </p:spPr>
        <p:txBody>
          <a:bodyPr wrap="square" rtlCol="0">
            <a:spAutoFit/>
          </a:bodyPr>
          <a:lstStyle/>
          <a:p>
            <a:pPr marL="342900" indent="-342900">
              <a:buAutoNum type="arabicPeriod"/>
            </a:pPr>
            <a:r>
              <a:rPr lang="en-US" dirty="0" smtClean="0">
                <a:solidFill>
                  <a:srgbClr val="00CC00"/>
                </a:solidFill>
              </a:rPr>
              <a:t>Here you must enter the email, and PIN number, you provided when filling out the card for your Full Service Library Account</a:t>
            </a:r>
            <a:endParaRPr lang="en-US" dirty="0"/>
          </a:p>
        </p:txBody>
      </p:sp>
    </p:spTree>
    <p:extLst>
      <p:ext uri="{BB962C8B-B14F-4D97-AF65-F5344CB8AC3E}">
        <p14:creationId xmlns:p14="http://schemas.microsoft.com/office/powerpoint/2010/main" val="39559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Overdrive</a:t>
            </a:r>
            <a:endParaRPr lang="en-US" dirty="0"/>
          </a:p>
        </p:txBody>
      </p:sp>
      <p:pic>
        <p:nvPicPr>
          <p:cNvPr id="3" name="Picture 2"/>
          <p:cNvPicPr>
            <a:picLocks noChangeAspect="1"/>
          </p:cNvPicPr>
          <p:nvPr/>
        </p:nvPicPr>
        <p:blipFill rotWithShape="1">
          <a:blip r:embed="rId2"/>
          <a:srcRect t="4422" b="6066"/>
          <a:stretch/>
        </p:blipFill>
        <p:spPr>
          <a:xfrm>
            <a:off x="0" y="629975"/>
            <a:ext cx="12192000" cy="6228025"/>
          </a:xfrm>
          <a:prstGeom prst="rect">
            <a:avLst/>
          </a:prstGeom>
        </p:spPr>
      </p:pic>
      <p:sp>
        <p:nvSpPr>
          <p:cNvPr id="15" name="Rectangle 14"/>
          <p:cNvSpPr/>
          <p:nvPr/>
        </p:nvSpPr>
        <p:spPr>
          <a:xfrm>
            <a:off x="6652591" y="2385392"/>
            <a:ext cx="3996370" cy="319172"/>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64433" y="1695657"/>
            <a:ext cx="940158" cy="689735"/>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CC00"/>
                </a:solidFill>
              </a:rPr>
              <a:t>1</a:t>
            </a:r>
            <a:endParaRPr lang="en-US" dirty="0">
              <a:solidFill>
                <a:srgbClr val="00CC00"/>
              </a:solidFill>
            </a:endParaRPr>
          </a:p>
        </p:txBody>
      </p:sp>
      <p:sp>
        <p:nvSpPr>
          <p:cNvPr id="17" name="TextBox 16"/>
          <p:cNvSpPr txBox="1"/>
          <p:nvPr/>
        </p:nvSpPr>
        <p:spPr>
          <a:xfrm>
            <a:off x="118943" y="2866824"/>
            <a:ext cx="2784728" cy="3693319"/>
          </a:xfrm>
          <a:prstGeom prst="rect">
            <a:avLst/>
          </a:prstGeom>
          <a:solidFill>
            <a:schemeClr val="bg1"/>
          </a:solidFill>
        </p:spPr>
        <p:txBody>
          <a:bodyPr wrap="square" rtlCol="0">
            <a:spAutoFit/>
          </a:bodyPr>
          <a:lstStyle/>
          <a:p>
            <a:pPr marL="342900" indent="-342900">
              <a:buAutoNum type="arabicPeriod"/>
            </a:pPr>
            <a:r>
              <a:rPr lang="en-US" dirty="0" smtClean="0">
                <a:solidFill>
                  <a:srgbClr val="00CC00"/>
                </a:solidFill>
              </a:rPr>
              <a:t>Once you have signed in you can search for materials, or access your account (the Three Book Symbol) to the right of Search where you can see items you have downloaded, or items waiting to be delivered </a:t>
            </a:r>
          </a:p>
          <a:p>
            <a:r>
              <a:rPr lang="en-US" dirty="0" smtClean="0"/>
              <a:t>Find a title you like and click on it.</a:t>
            </a:r>
            <a:endParaRPr lang="en-US" dirty="0"/>
          </a:p>
        </p:txBody>
      </p:sp>
    </p:spTree>
    <p:extLst>
      <p:ext uri="{BB962C8B-B14F-4D97-AF65-F5344CB8AC3E}">
        <p14:creationId xmlns:p14="http://schemas.microsoft.com/office/powerpoint/2010/main" val="374682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Overdrive</a:t>
            </a:r>
            <a:endParaRPr lang="en-US" dirty="0"/>
          </a:p>
        </p:txBody>
      </p:sp>
      <p:pic>
        <p:nvPicPr>
          <p:cNvPr id="4" name="Picture 3"/>
          <p:cNvPicPr>
            <a:picLocks noChangeAspect="1"/>
          </p:cNvPicPr>
          <p:nvPr/>
        </p:nvPicPr>
        <p:blipFill rotWithShape="1">
          <a:blip r:embed="rId2"/>
          <a:srcRect t="4615" b="6065"/>
          <a:stretch/>
        </p:blipFill>
        <p:spPr>
          <a:xfrm>
            <a:off x="0" y="649357"/>
            <a:ext cx="12192000" cy="6208643"/>
          </a:xfrm>
          <a:prstGeom prst="rect">
            <a:avLst/>
          </a:prstGeom>
        </p:spPr>
      </p:pic>
      <p:sp>
        <p:nvSpPr>
          <p:cNvPr id="18" name="Rectangle 17"/>
          <p:cNvSpPr/>
          <p:nvPr/>
        </p:nvSpPr>
        <p:spPr>
          <a:xfrm>
            <a:off x="2969091" y="4077555"/>
            <a:ext cx="4293099" cy="1011280"/>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449405" y="2544977"/>
            <a:ext cx="1929031" cy="1059613"/>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96765" y="2544977"/>
            <a:ext cx="2152640" cy="3539430"/>
          </a:xfrm>
          <a:prstGeom prst="rect">
            <a:avLst/>
          </a:prstGeom>
          <a:solidFill>
            <a:schemeClr val="bg1"/>
          </a:solidFill>
        </p:spPr>
        <p:txBody>
          <a:bodyPr wrap="square" rtlCol="0">
            <a:spAutoFit/>
          </a:bodyPr>
          <a:lstStyle/>
          <a:p>
            <a:r>
              <a:rPr lang="en-US" sz="1600" dirty="0" smtClean="0"/>
              <a:t>From the title’s page you can:</a:t>
            </a:r>
          </a:p>
          <a:p>
            <a:endParaRPr lang="en-US" sz="1600" dirty="0" smtClean="0"/>
          </a:p>
          <a:p>
            <a:r>
              <a:rPr lang="en-US" sz="1600" dirty="0" smtClean="0">
                <a:solidFill>
                  <a:srgbClr val="00CC00"/>
                </a:solidFill>
              </a:rPr>
              <a:t>1.Choose to Borrow it, or Read a Sample</a:t>
            </a:r>
          </a:p>
          <a:p>
            <a:endParaRPr lang="en-US" sz="1600" dirty="0" smtClean="0">
              <a:solidFill>
                <a:srgbClr val="00CC00"/>
              </a:solidFill>
            </a:endParaRPr>
          </a:p>
          <a:p>
            <a:r>
              <a:rPr lang="en-US" sz="1600" dirty="0" smtClean="0">
                <a:solidFill>
                  <a:srgbClr val="00CC00"/>
                </a:solidFill>
              </a:rPr>
              <a:t>2. This box tells you what formats the item is available in (If you choose Kindle, you will be redirected to your Amazon account to finish downloading)</a:t>
            </a:r>
            <a:endParaRPr lang="en-US" sz="1600" dirty="0">
              <a:solidFill>
                <a:srgbClr val="00CC00"/>
              </a:solidFill>
            </a:endParaRPr>
          </a:p>
        </p:txBody>
      </p:sp>
      <p:sp>
        <p:nvSpPr>
          <p:cNvPr id="22" name="Rectangle 21"/>
          <p:cNvSpPr/>
          <p:nvPr/>
        </p:nvSpPr>
        <p:spPr>
          <a:xfrm>
            <a:off x="4897655" y="3387820"/>
            <a:ext cx="940158" cy="689735"/>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CC00"/>
                </a:solidFill>
              </a:rPr>
              <a:t>1</a:t>
            </a:r>
            <a:endParaRPr lang="en-US" dirty="0">
              <a:solidFill>
                <a:srgbClr val="00CC00"/>
              </a:solidFill>
            </a:endParaRPr>
          </a:p>
        </p:txBody>
      </p:sp>
      <p:sp>
        <p:nvSpPr>
          <p:cNvPr id="23" name="Rectangle 22"/>
          <p:cNvSpPr/>
          <p:nvPr/>
        </p:nvSpPr>
        <p:spPr>
          <a:xfrm>
            <a:off x="9449405" y="1855242"/>
            <a:ext cx="940158" cy="689735"/>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CC00"/>
                </a:solidFill>
              </a:rPr>
              <a:t>2</a:t>
            </a:r>
            <a:endParaRPr lang="en-US" dirty="0">
              <a:solidFill>
                <a:srgbClr val="00CC00"/>
              </a:solidFill>
            </a:endParaRPr>
          </a:p>
        </p:txBody>
      </p:sp>
    </p:spTree>
    <p:extLst>
      <p:ext uri="{BB962C8B-B14F-4D97-AF65-F5344CB8AC3E}">
        <p14:creationId xmlns:p14="http://schemas.microsoft.com/office/powerpoint/2010/main" val="5804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Overdrive</a:t>
            </a:r>
            <a:endParaRPr lang="en-US" dirty="0"/>
          </a:p>
        </p:txBody>
      </p:sp>
      <p:sp>
        <p:nvSpPr>
          <p:cNvPr id="21" name="TextBox 20"/>
          <p:cNvSpPr txBox="1"/>
          <p:nvPr/>
        </p:nvSpPr>
        <p:spPr>
          <a:xfrm>
            <a:off x="0" y="2089955"/>
            <a:ext cx="12192000" cy="2677656"/>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en-US" sz="2800" dirty="0" smtClean="0"/>
              <a:t>If you choose to Borrow your chosen title, click on the Borrow button</a:t>
            </a:r>
          </a:p>
          <a:p>
            <a:pPr marL="285750" indent="-285750">
              <a:buFont typeface="Wingdings" panose="05000000000000000000" pitchFamily="2" charset="2"/>
              <a:buChar char="v"/>
            </a:pPr>
            <a:r>
              <a:rPr lang="en-US" sz="2800" dirty="0" smtClean="0"/>
              <a:t>You will be taken to a page where you can select the format of the material you would like to borrow</a:t>
            </a:r>
          </a:p>
          <a:p>
            <a:pPr marL="285750" indent="-285750">
              <a:buFont typeface="Wingdings" panose="05000000000000000000" pitchFamily="2" charset="2"/>
              <a:buChar char="v"/>
            </a:pPr>
            <a:r>
              <a:rPr lang="en-US" sz="2800" dirty="0" smtClean="0"/>
              <a:t>Once you choose your format, you will be walked through Downloading instructions</a:t>
            </a:r>
          </a:p>
          <a:p>
            <a:pPr marL="285750" indent="-285750">
              <a:buFont typeface="Wingdings" panose="05000000000000000000" pitchFamily="2" charset="2"/>
              <a:buChar char="v"/>
            </a:pPr>
            <a:r>
              <a:rPr lang="en-US" sz="2800" dirty="0" smtClean="0">
                <a:solidFill>
                  <a:srgbClr val="00CC00"/>
                </a:solidFill>
              </a:rPr>
              <a:t>When your item downloads, you are ready to read!!</a:t>
            </a:r>
            <a:endParaRPr lang="en-US" sz="2800" dirty="0">
              <a:solidFill>
                <a:srgbClr val="00CC00"/>
              </a:solidFill>
            </a:endParaRPr>
          </a:p>
        </p:txBody>
      </p:sp>
    </p:spTree>
    <p:extLst>
      <p:ext uri="{BB962C8B-B14F-4D97-AF65-F5344CB8AC3E}">
        <p14:creationId xmlns:p14="http://schemas.microsoft.com/office/powerpoint/2010/main" val="159547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smtClean="0"/>
              <a:t>Accessing RB Digital</a:t>
            </a:r>
            <a:endParaRPr lang="en-US" dirty="0"/>
          </a:p>
        </p:txBody>
      </p:sp>
      <p:pic>
        <p:nvPicPr>
          <p:cNvPr id="9" name="Picture 8"/>
          <p:cNvPicPr>
            <a:picLocks noChangeAspect="1"/>
          </p:cNvPicPr>
          <p:nvPr/>
        </p:nvPicPr>
        <p:blipFill rotWithShape="1">
          <a:blip r:embed="rId2"/>
          <a:srcRect t="5389" b="10125"/>
          <a:stretch/>
        </p:blipFill>
        <p:spPr>
          <a:xfrm>
            <a:off x="0" y="631065"/>
            <a:ext cx="12192000" cy="6226935"/>
          </a:xfrm>
          <a:prstGeom prst="rect">
            <a:avLst/>
          </a:prstGeom>
        </p:spPr>
      </p:pic>
      <p:sp>
        <p:nvSpPr>
          <p:cNvPr id="10" name="Rectangle 9"/>
          <p:cNvSpPr/>
          <p:nvPr/>
        </p:nvSpPr>
        <p:spPr>
          <a:xfrm>
            <a:off x="1188124" y="5950039"/>
            <a:ext cx="9192248" cy="907961"/>
          </a:xfrm>
          <a:prstGeom prst="rect">
            <a:avLst/>
          </a:prstGeom>
          <a:noFill/>
          <a:ln>
            <a:solidFill>
              <a:srgbClr val="C72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1260" y="6168265"/>
            <a:ext cx="940158" cy="689735"/>
          </a:xfrm>
          <a:prstGeom prst="rect">
            <a:avLst/>
          </a:prstGeom>
          <a:solidFill>
            <a:schemeClr val="bg1"/>
          </a:solidFill>
          <a:ln>
            <a:solidFill>
              <a:srgbClr val="C72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729FF"/>
                </a:solidFill>
              </a:rPr>
              <a:t>1</a:t>
            </a:r>
            <a:endParaRPr lang="en-US" dirty="0">
              <a:solidFill>
                <a:srgbClr val="C729FF"/>
              </a:solidFill>
            </a:endParaRPr>
          </a:p>
        </p:txBody>
      </p:sp>
      <p:sp>
        <p:nvSpPr>
          <p:cNvPr id="12" name="TextBox 11"/>
          <p:cNvSpPr txBox="1"/>
          <p:nvPr/>
        </p:nvSpPr>
        <p:spPr>
          <a:xfrm>
            <a:off x="4298334" y="4557289"/>
            <a:ext cx="3810180" cy="1077218"/>
          </a:xfrm>
          <a:prstGeom prst="rect">
            <a:avLst/>
          </a:prstGeom>
          <a:solidFill>
            <a:schemeClr val="bg1"/>
          </a:solidFill>
        </p:spPr>
        <p:txBody>
          <a:bodyPr wrap="square" rtlCol="0">
            <a:spAutoFit/>
          </a:bodyPr>
          <a:lstStyle/>
          <a:p>
            <a:r>
              <a:rPr lang="en-US" sz="1600" dirty="0" smtClean="0"/>
              <a:t>Now we will discuss RB Digital. From the Online Resources page:</a:t>
            </a:r>
          </a:p>
          <a:p>
            <a:endParaRPr lang="en-US" sz="1600" dirty="0" smtClean="0"/>
          </a:p>
          <a:p>
            <a:r>
              <a:rPr lang="en-US" sz="1600" dirty="0" smtClean="0">
                <a:solidFill>
                  <a:srgbClr val="C729FF"/>
                </a:solidFill>
              </a:rPr>
              <a:t>1. Click on the link for RB Digital</a:t>
            </a:r>
          </a:p>
        </p:txBody>
      </p:sp>
    </p:spTree>
    <p:extLst>
      <p:ext uri="{BB962C8B-B14F-4D97-AF65-F5344CB8AC3E}">
        <p14:creationId xmlns:p14="http://schemas.microsoft.com/office/powerpoint/2010/main" val="36197580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63</TotalTime>
  <Words>481</Words>
  <Application>Microsoft Office PowerPoint</Application>
  <PresentationFormat>Custom</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Mickelsen Library Guide to Overdrive</vt:lpstr>
      <vt:lpstr>Accessing Mickelsen Library Catalog</vt:lpstr>
      <vt:lpstr>Accessing Overdrive &amp; RB Digital</vt:lpstr>
      <vt:lpstr>Accessing Overdrive</vt:lpstr>
      <vt:lpstr>Accessing Overdrive</vt:lpstr>
      <vt:lpstr>Accessing Overdrive</vt:lpstr>
      <vt:lpstr>Accessing Overdrive</vt:lpstr>
      <vt:lpstr>Accessing Overdrive</vt:lpstr>
      <vt:lpstr>Accessing RB Digital</vt:lpstr>
      <vt:lpstr>Accessing RB Digital</vt:lpstr>
      <vt:lpstr>Accessing RB Digital</vt:lpstr>
      <vt:lpstr>Obtaining a Library Account If You Do Not Have 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Mickelsen Library Guide to Overdrive</dc:title>
  <dc:creator>Jessica Pollock</dc:creator>
  <cp:lastModifiedBy>Owner</cp:lastModifiedBy>
  <cp:revision>9</cp:revision>
  <dcterms:created xsi:type="dcterms:W3CDTF">2020-03-30T21:27:10Z</dcterms:created>
  <dcterms:modified xsi:type="dcterms:W3CDTF">2020-04-02T16:26:01Z</dcterms:modified>
</cp:coreProperties>
</file>