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2"/>
  </p:notesMasterIdLst>
  <p:sldIdLst>
    <p:sldId id="256" r:id="rId5"/>
    <p:sldId id="257" r:id="rId6"/>
    <p:sldId id="261" r:id="rId7"/>
    <p:sldId id="260" r:id="rId8"/>
    <p:sldId id="258" r:id="rId9"/>
    <p:sldId id="259" r:id="rId10"/>
    <p:sldId id="55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wn, Fernando CIV USARMY ID-READINESS (USA)" userId="c49b8168-531b-4829-ad17-67d4a30f6f72" providerId="ADAL" clId="{5137B775-69D6-4EFC-BFCD-1D2F0F23348F}"/>
    <pc:docChg chg="custSel modSld">
      <pc:chgData name="Brown, Fernando CIV USARMY ID-READINESS (USA)" userId="c49b8168-531b-4829-ad17-67d4a30f6f72" providerId="ADAL" clId="{5137B775-69D6-4EFC-BFCD-1D2F0F23348F}" dt="2025-05-28T22:15:10.136" v="8" actId="20577"/>
      <pc:docMkLst>
        <pc:docMk/>
      </pc:docMkLst>
      <pc:sldChg chg="modSp mod">
        <pc:chgData name="Brown, Fernando CIV USARMY ID-READINESS (USA)" userId="c49b8168-531b-4829-ad17-67d4a30f6f72" providerId="ADAL" clId="{5137B775-69D6-4EFC-BFCD-1D2F0F23348F}" dt="2025-05-28T22:15:10.136" v="8" actId="20577"/>
        <pc:sldMkLst>
          <pc:docMk/>
          <pc:sldMk cId="3932579676" sldId="257"/>
        </pc:sldMkLst>
        <pc:spChg chg="mod">
          <ac:chgData name="Brown, Fernando CIV USARMY ID-READINESS (USA)" userId="c49b8168-531b-4829-ad17-67d4a30f6f72" providerId="ADAL" clId="{5137B775-69D6-4EFC-BFCD-1D2F0F23348F}" dt="2025-05-28T22:15:10.136" v="8" actId="20577"/>
          <ac:spMkLst>
            <pc:docMk/>
            <pc:sldMk cId="3932579676" sldId="257"/>
            <ac:spMk id="3" creationId="{2A3E02EF-5A21-B5D7-448F-2D0CACCDE2EE}"/>
          </ac:spMkLst>
        </pc:spChg>
      </pc:sldChg>
      <pc:sldChg chg="modSp mod">
        <pc:chgData name="Brown, Fernando CIV USARMY ID-READINESS (USA)" userId="c49b8168-531b-4829-ad17-67d4a30f6f72" providerId="ADAL" clId="{5137B775-69D6-4EFC-BFCD-1D2F0F23348F}" dt="2025-05-28T22:14:43.407" v="2" actId="27636"/>
        <pc:sldMkLst>
          <pc:docMk/>
          <pc:sldMk cId="2945558637" sldId="261"/>
        </pc:sldMkLst>
        <pc:spChg chg="mod">
          <ac:chgData name="Brown, Fernando CIV USARMY ID-READINESS (USA)" userId="c49b8168-531b-4829-ad17-67d4a30f6f72" providerId="ADAL" clId="{5137B775-69D6-4EFC-BFCD-1D2F0F23348F}" dt="2025-05-28T22:14:43.407" v="2" actId="27636"/>
          <ac:spMkLst>
            <pc:docMk/>
            <pc:sldMk cId="2945558637" sldId="261"/>
            <ac:spMk id="3" creationId="{33CB9C73-6726-2F04-E75A-7E4F99D46F9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3C7B6-9202-4D62-9966-B64A74AEFF69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149C5-6A56-4E2F-B21C-C91A01F78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1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2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7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22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8">
            <a:extLst>
              <a:ext uri="{FF2B5EF4-FFF2-40B4-BE49-F238E27FC236}">
                <a16:creationId xmlns:a16="http://schemas.microsoft.com/office/drawing/2014/main" id="{E6AA9DEE-9321-CD09-D254-C278ED880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92" y="1059008"/>
            <a:ext cx="11998291" cy="4813906"/>
          </a:xfrm>
          <a:prstGeom prst="rect">
            <a:avLst/>
          </a:prstGeom>
          <a:ln w="3175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A549D6F3-045F-AC6B-5CE4-E75014D6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243" y="11435"/>
            <a:ext cx="9301599" cy="647531"/>
          </a:xfrm>
          <a:prstGeom prst="rect">
            <a:avLst/>
          </a:prstGeom>
          <a:ln w="3175">
            <a:noFill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31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64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9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06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01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88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1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2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89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5/28/2025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82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  <p:sldLayoutId id="214748367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0F786A-F0B4-193E-3F7E-0AE6A6C97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814" y="640080"/>
            <a:ext cx="3659246" cy="2850319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The Future:</a:t>
            </a:r>
            <a:br>
              <a:rPr lang="en-US" sz="5000" dirty="0">
                <a:solidFill>
                  <a:srgbClr val="FFFFFF"/>
                </a:solidFill>
              </a:rPr>
            </a:br>
            <a:r>
              <a:rPr lang="en-US" sz="5000" dirty="0">
                <a:solidFill>
                  <a:srgbClr val="FFFFFF"/>
                </a:solidFill>
              </a:rPr>
              <a:t>Underwood Golf Course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CC58D-BAFB-7476-5605-1AC882017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814" y="3812134"/>
            <a:ext cx="3659246" cy="2349823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Calibri"/>
              </a:rPr>
              <a:t>The path forward to honor our patrons, enhance the golfing experience, and build a Top-Teir facility for all.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2797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Golf ball near hole">
            <a:extLst>
              <a:ext uri="{FF2B5EF4-FFF2-40B4-BE49-F238E27FC236}">
                <a16:creationId xmlns:a16="http://schemas.microsoft.com/office/drawing/2014/main" id="{E0A85868-AC2F-44E9-4D3B-5798324295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372" r="74" b="-1"/>
          <a:stretch/>
        </p:blipFill>
        <p:spPr>
          <a:xfrm>
            <a:off x="4635095" y="10"/>
            <a:ext cx="755688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83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11EC-CC03-9CFE-6219-BCAA34B77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Golf Course to serve Everyone: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E02EF-5A21-B5D7-448F-2D0CACCDE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We express our deepest gratitude to our Veterans, Active Duty, DoD civilians, and the El Paso community, and remain firmly committed to providing the top-notch golfing experience that our community fully expects and deserves.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Your loyalty and feedback helped guide our commitment to delivering the best playing conditions possible. The Sunset Course offers a welcoming experience for all skill levels, from first-time players to seasoned pros.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E117EDA-91F4-B063-F111-8DD470361B62}"/>
              </a:ext>
            </a:extLst>
          </p:cNvPr>
          <p:cNvCxnSpPr/>
          <p:nvPr/>
        </p:nvCxnSpPr>
        <p:spPr>
          <a:xfrm>
            <a:off x="1097280" y="2004291"/>
            <a:ext cx="9940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57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9E3BD-135C-BC19-C078-10CE9C03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Strategic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B9C73-6726-2F04-E75A-7E4F99D46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After multiple site visits, inspections and in-depth analysis by golf and business professionals, and feedback from the community, we determined Sunset is the optimal location for investment. </a:t>
            </a:r>
          </a:p>
          <a:p>
            <a:pPr marL="0" indent="0">
              <a:buNone/>
            </a:pPr>
            <a:r>
              <a:rPr lang="en-US" dirty="0"/>
              <a:t>Non-financially driven considerations taken into account were</a:t>
            </a:r>
            <a:r>
              <a:rPr lang="en-US" sz="18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A more player-friendly experience for beginners, youth, seniors, and families, while still offering challenges for seasoned golfers.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Wide fairways and park-like setting support a comfortable pace of play and reduced wait times, enhancing overall enjoyment.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Enhances recreational opportunities for seniors, retirees, disabled veterans, and newcomers to the game at Fort Bliss.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Will open the door for less experienced active-duty personnel and their families to enjoy our facility, thus helping us to grow the game of golf on Fort Bliss.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4FA94C5-AF33-D58E-9AE8-ED4FA157580C}"/>
              </a:ext>
            </a:extLst>
          </p:cNvPr>
          <p:cNvCxnSpPr/>
          <p:nvPr/>
        </p:nvCxnSpPr>
        <p:spPr>
          <a:xfrm>
            <a:off x="1097280" y="2004291"/>
            <a:ext cx="9940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55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E11B5-1393-56BA-395C-2FFC3CAD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Sunrise vs Sunset-Fiscal</a:t>
            </a:r>
            <a:r>
              <a:rPr lang="en-US" sz="3600" dirty="0"/>
              <a:t> </a:t>
            </a:r>
            <a:r>
              <a:rPr lang="en-US" dirty="0"/>
              <a:t>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2BC12-EB55-E5AD-049D-A519517D3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98964"/>
            <a:ext cx="10058400" cy="3760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extensive financial review revealed: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Sunrise would demand over $9.5M to modernize due to the aged well system, contaminated irrigation system and cart paths.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For the awarded $7.7M to modernize, Sunset stands to receive a new irrigation system, new greens, address minor issues with water tank, and have some funds to spare.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Redirected savings will be reinvested in driving range improvements, and potentially new player amenities.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This plan ensures responsible stewardship of funds while delivering top-tier golfing facilities.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C9AA35-4E78-250D-CFC9-1951E3160053}"/>
              </a:ext>
            </a:extLst>
          </p:cNvPr>
          <p:cNvCxnSpPr/>
          <p:nvPr/>
        </p:nvCxnSpPr>
        <p:spPr>
          <a:xfrm>
            <a:off x="1097280" y="2004291"/>
            <a:ext cx="9940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06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0E5F-2F7D-9239-E659-25B80FD6C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Factors: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58EC3-3E1F-C2D3-8B99-CEED91A13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Sunset's open terrain requires less intensive upkeep—fewer mesquite trees, brush, and overgrowth mean more time and labor can be focused on maintaining greens, fairways, and tee boxes at a high standard, reducing routine maintenance costs.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Sunset’s durable concrete cart paths and better drainage minimize near-term repair needs, unlike the deteriorating asphalt paths and costly drainage issues facing Sunrise—saving significant capital and reducing disruption.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Proximity to the maintenance facility enables faster crew deployment and less transit time, allowing more tasks to be completed in less time and lowering operational labor costs.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541275-9913-1F86-3105-CB440DC68EF0}"/>
              </a:ext>
            </a:extLst>
          </p:cNvPr>
          <p:cNvCxnSpPr/>
          <p:nvPr/>
        </p:nvCxnSpPr>
        <p:spPr>
          <a:xfrm>
            <a:off x="1097280" y="2004291"/>
            <a:ext cx="9940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137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CBAA9-A9F7-45F8-AF34-4055117B0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Horizon: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87AED-BA98-148A-1C43-A89BBE380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CIRB Project awarded for $7.7 million dollar renovation project that will include: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New irrigation system: est. cost $5M(FY26)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Full greens rebuild: est. cost $2M(FY26)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Repair of water storage tank: $250k (FY26)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Seeding of fairways and tees: est. cost $40k (FY26)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Driving Range renovation: Remaining funds: est. $400k (FY26)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Separate acquisition of a new golf cart fleet to coincide with re-opening (FY26)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Partnerships with other local/regional courses to expand access for advanced greens fees card 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Sunset Course will be matured and ready for play approximately Late Spring/Early Summer of 2027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BAB92AA-3DA5-A4A2-AFC0-52FFBDBB52B2}"/>
              </a:ext>
            </a:extLst>
          </p:cNvPr>
          <p:cNvCxnSpPr/>
          <p:nvPr/>
        </p:nvCxnSpPr>
        <p:spPr>
          <a:xfrm>
            <a:off x="1097280" y="2004291"/>
            <a:ext cx="9940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1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19D757-039F-0E2A-0DFB-BA064883D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779" y="236511"/>
            <a:ext cx="6976199" cy="647531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Underwood Golf Course Way Forward</a:t>
            </a:r>
            <a:endParaRPr lang="en-US" dirty="0"/>
          </a:p>
        </p:txBody>
      </p:sp>
      <p:sp>
        <p:nvSpPr>
          <p:cNvPr id="4" name="Title 7">
            <a:extLst>
              <a:ext uri="{FF2B5EF4-FFF2-40B4-BE49-F238E27FC236}">
                <a16:creationId xmlns:a16="http://schemas.microsoft.com/office/drawing/2014/main" id="{F586AD30-E4C3-DE3E-D564-8F30D037E4A6}"/>
              </a:ext>
            </a:extLst>
          </p:cNvPr>
          <p:cNvSpPr txBox="1">
            <a:spLocks/>
          </p:cNvSpPr>
          <p:nvPr/>
        </p:nvSpPr>
        <p:spPr>
          <a:xfrm>
            <a:off x="3636779" y="86429"/>
            <a:ext cx="6958459" cy="995828"/>
          </a:xfrm>
          <a:prstGeom prst="rect">
            <a:avLst/>
          </a:prstGeom>
          <a:ln w="3175">
            <a:noFill/>
          </a:ln>
        </p:spPr>
        <p:txBody>
          <a:bodyPr vert="horz" lIns="91440" tIns="45720" rIns="91440" bIns="45720" rtlCol="0" anchor="ctr" anchorCtr="0">
            <a:normAutofit fontScale="250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E42EDD-EAA4-2F19-48D5-F3E159D4BAF7}"/>
              </a:ext>
            </a:extLst>
          </p:cNvPr>
          <p:cNvSpPr txBox="1"/>
          <p:nvPr/>
        </p:nvSpPr>
        <p:spPr>
          <a:xfrm>
            <a:off x="2151003" y="5289571"/>
            <a:ext cx="51908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Submit NAF Major Construction Project to IMCOM (SOW and all documents for review)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AFC8BD-E8B7-A550-1192-3D6F201B0E16}"/>
              </a:ext>
            </a:extLst>
          </p:cNvPr>
          <p:cNvSpPr txBox="1"/>
          <p:nvPr/>
        </p:nvSpPr>
        <p:spPr>
          <a:xfrm>
            <a:off x="1273744" y="5211488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30 May 25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6C5EE5-7B9C-22BF-DDC2-B2A0F8C6105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25812" y="1865960"/>
            <a:ext cx="298730" cy="2987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5EF8F76-0F55-E99F-81C7-5EB0EFB9F9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21844" y="2266612"/>
            <a:ext cx="298730" cy="298730"/>
          </a:xfrm>
          <a:prstGeom prst="rect">
            <a:avLst/>
          </a:prstGeom>
          <a:noFill/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917F2E1D-0F5D-2DCA-873D-23FAC3CC67EE}"/>
              </a:ext>
            </a:extLst>
          </p:cNvPr>
          <p:cNvSpPr/>
          <p:nvPr/>
        </p:nvSpPr>
        <p:spPr>
          <a:xfrm>
            <a:off x="3645488" y="1814730"/>
            <a:ext cx="376955" cy="29873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AD902A-5507-E5FB-2492-CA5991BA0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712" y="2266612"/>
            <a:ext cx="298730" cy="29873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544304D-AF8A-F3E3-5D89-1760F3183CD4}"/>
              </a:ext>
            </a:extLst>
          </p:cNvPr>
          <p:cNvSpPr txBox="1"/>
          <p:nvPr/>
        </p:nvSpPr>
        <p:spPr>
          <a:xfrm>
            <a:off x="1649913" y="4721276"/>
            <a:ext cx="1379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30 Jun -30 Nov 25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FEBB6A-F606-5EC7-B2A1-9FE65135B2CC}"/>
              </a:ext>
            </a:extLst>
          </p:cNvPr>
          <p:cNvSpPr txBox="1"/>
          <p:nvPr/>
        </p:nvSpPr>
        <p:spPr>
          <a:xfrm>
            <a:off x="3227593" y="3914950"/>
            <a:ext cx="9049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Jun/July 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BEA982-39BD-71EA-4864-2B39DB984829}"/>
              </a:ext>
            </a:extLst>
          </p:cNvPr>
          <p:cNvSpPr txBox="1"/>
          <p:nvPr/>
        </p:nvSpPr>
        <p:spPr>
          <a:xfrm>
            <a:off x="1992410" y="1887274"/>
            <a:ext cx="12666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Completed Event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25B0DA-EF21-2110-E319-409352E21AB9}"/>
              </a:ext>
            </a:extLst>
          </p:cNvPr>
          <p:cNvSpPr txBox="1"/>
          <p:nvPr/>
        </p:nvSpPr>
        <p:spPr>
          <a:xfrm>
            <a:off x="4036051" y="1888351"/>
            <a:ext cx="16658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Decision Point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389241-695E-ED3E-C590-626C475D3BD3}"/>
              </a:ext>
            </a:extLst>
          </p:cNvPr>
          <p:cNvSpPr txBox="1"/>
          <p:nvPr/>
        </p:nvSpPr>
        <p:spPr>
          <a:xfrm>
            <a:off x="3993583" y="2290069"/>
            <a:ext cx="1774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Critical Deadline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A5BF33-FCA0-06AC-3666-A229CC0BAECE}"/>
              </a:ext>
            </a:extLst>
          </p:cNvPr>
          <p:cNvSpPr txBox="1"/>
          <p:nvPr/>
        </p:nvSpPr>
        <p:spPr>
          <a:xfrm>
            <a:off x="2000208" y="2281150"/>
            <a:ext cx="1297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Planning Event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6B86AF-B596-D99A-2E1D-B53A8FC1198D}"/>
              </a:ext>
            </a:extLst>
          </p:cNvPr>
          <p:cNvSpPr txBox="1"/>
          <p:nvPr/>
        </p:nvSpPr>
        <p:spPr>
          <a:xfrm>
            <a:off x="3081308" y="4730263"/>
            <a:ext cx="54336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Solicitation period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BE0135-007E-9AE4-2267-BBB6ACD0D281}"/>
              </a:ext>
            </a:extLst>
          </p:cNvPr>
          <p:cNvSpPr txBox="1"/>
          <p:nvPr/>
        </p:nvSpPr>
        <p:spPr>
          <a:xfrm>
            <a:off x="4249160" y="4002575"/>
            <a:ext cx="6185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E10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Critical Deadline:  Sunset Course Renovation Complete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6DC3C2-7D1E-52A7-84B9-EA139E5C4C8A}"/>
              </a:ext>
            </a:extLst>
          </p:cNvPr>
          <p:cNvCxnSpPr>
            <a:cxnSpLocks/>
          </p:cNvCxnSpPr>
          <p:nvPr/>
        </p:nvCxnSpPr>
        <p:spPr>
          <a:xfrm flipV="1">
            <a:off x="2038364" y="1215077"/>
            <a:ext cx="6932330" cy="41830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18A401C0-9A58-21A0-EB39-8F2E55106168}"/>
              </a:ext>
            </a:extLst>
          </p:cNvPr>
          <p:cNvSpPr/>
          <p:nvPr/>
        </p:nvSpPr>
        <p:spPr>
          <a:xfrm>
            <a:off x="2009974" y="5300524"/>
            <a:ext cx="175381" cy="155850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84D8AFE-8946-2FD6-9025-3295A76202DE}"/>
              </a:ext>
            </a:extLst>
          </p:cNvPr>
          <p:cNvSpPr txBox="1"/>
          <p:nvPr/>
        </p:nvSpPr>
        <p:spPr>
          <a:xfrm>
            <a:off x="5715694" y="3165269"/>
            <a:ext cx="4447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Winter phase, grass dormant.  Preparation for official opening.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CB65AC9-D1A4-E4E7-91D8-95C186E87261}"/>
              </a:ext>
            </a:extLst>
          </p:cNvPr>
          <p:cNvSpPr txBox="1"/>
          <p:nvPr/>
        </p:nvSpPr>
        <p:spPr>
          <a:xfrm>
            <a:off x="1593670" y="6567045"/>
            <a:ext cx="40719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Beverley Court / RMO Manpower / 915-568-8099 / beverley.j.court.civ@army.mil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9A23817-4ABA-7284-04B0-18CE9CE4BB1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03012" y="4429615"/>
            <a:ext cx="192024" cy="192024"/>
          </a:xfrm>
          <a:prstGeom prst="rect">
            <a:avLst/>
          </a:prstGeom>
          <a:noFill/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AABCA52-73F0-7B7A-4DC9-C4F3637461EF}"/>
              </a:ext>
            </a:extLst>
          </p:cNvPr>
          <p:cNvSpPr txBox="1"/>
          <p:nvPr/>
        </p:nvSpPr>
        <p:spPr>
          <a:xfrm>
            <a:off x="2829733" y="4385026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Jan 26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8B7688A-79AF-EA1A-87DB-36DC0F76E877}"/>
              </a:ext>
            </a:extLst>
          </p:cNvPr>
          <p:cNvSpPr txBox="1"/>
          <p:nvPr/>
        </p:nvSpPr>
        <p:spPr>
          <a:xfrm>
            <a:off x="3609231" y="4402606"/>
            <a:ext cx="30524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Break ground on Sunset Course renovation project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66FB0DE-6BBA-E7FE-B9D6-B48B6077C923}"/>
              </a:ext>
            </a:extLst>
          </p:cNvPr>
          <p:cNvSpPr txBox="1"/>
          <p:nvPr/>
        </p:nvSpPr>
        <p:spPr>
          <a:xfrm>
            <a:off x="4933823" y="3594058"/>
            <a:ext cx="50962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4-6 months for new course to grow and mature prior to play (greens, tees, and fairways)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7E02AE-5CC3-2709-BB6F-CAD3C7F6BB5E}"/>
              </a:ext>
            </a:extLst>
          </p:cNvPr>
          <p:cNvSpPr txBox="1"/>
          <p:nvPr/>
        </p:nvSpPr>
        <p:spPr>
          <a:xfrm>
            <a:off x="3283022" y="3538003"/>
            <a:ext cx="15179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August –November 26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416573-B603-FB1A-1039-DB7644A2EE21}"/>
              </a:ext>
            </a:extLst>
          </p:cNvPr>
          <p:cNvSpPr txBox="1"/>
          <p:nvPr/>
        </p:nvSpPr>
        <p:spPr>
          <a:xfrm>
            <a:off x="4343258" y="3126340"/>
            <a:ext cx="1517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Dec 26 - Feb 27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F9AF2B1-1F47-D4E5-034B-105EEC915364}"/>
              </a:ext>
            </a:extLst>
          </p:cNvPr>
          <p:cNvSpPr txBox="1"/>
          <p:nvPr/>
        </p:nvSpPr>
        <p:spPr>
          <a:xfrm>
            <a:off x="1729266" y="4976940"/>
            <a:ext cx="6367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June 25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78552B-2BC8-F395-EC67-1CC9BE57BD14}"/>
              </a:ext>
            </a:extLst>
          </p:cNvPr>
          <p:cNvSpPr txBox="1"/>
          <p:nvPr/>
        </p:nvSpPr>
        <p:spPr>
          <a:xfrm>
            <a:off x="2550296" y="5030708"/>
            <a:ext cx="3300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IMCOM Review Documents and prepare for solicitation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2F09A2-C37A-EBA4-A7B4-CC0DF41C28F5}"/>
              </a:ext>
            </a:extLst>
          </p:cNvPr>
          <p:cNvSpPr txBox="1"/>
          <p:nvPr/>
        </p:nvSpPr>
        <p:spPr>
          <a:xfrm>
            <a:off x="7022566" y="2361559"/>
            <a:ext cx="26661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Grand Re-Opening Underwood Golf Course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6CB45E-2E39-F2A8-AD49-F6941611FA0B}"/>
              </a:ext>
            </a:extLst>
          </p:cNvPr>
          <p:cNvSpPr txBox="1"/>
          <p:nvPr/>
        </p:nvSpPr>
        <p:spPr>
          <a:xfrm>
            <a:off x="5747504" y="2327667"/>
            <a:ext cx="1097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May/June 27</a:t>
            </a: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1D9A22FD-581B-9D82-ABAA-1A92D6F1D3BD}"/>
              </a:ext>
            </a:extLst>
          </p:cNvPr>
          <p:cNvSpPr/>
          <p:nvPr/>
        </p:nvSpPr>
        <p:spPr>
          <a:xfrm>
            <a:off x="2883992" y="4776635"/>
            <a:ext cx="175381" cy="155850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FBC2189B-BB0B-E5F3-2F4E-1D5BB623F91D}"/>
              </a:ext>
            </a:extLst>
          </p:cNvPr>
          <p:cNvSpPr/>
          <p:nvPr/>
        </p:nvSpPr>
        <p:spPr>
          <a:xfrm>
            <a:off x="2369935" y="5067681"/>
            <a:ext cx="175381" cy="155850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DB20C34D-83A5-9B45-A176-5D71E6208C8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61612" y="5049594"/>
            <a:ext cx="192024" cy="192024"/>
          </a:xfrm>
          <a:prstGeom prst="rect">
            <a:avLst/>
          </a:prstGeom>
          <a:noFill/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EA0E2A6E-C018-D7C3-BE3B-3E0752746BC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23867" y="3612952"/>
            <a:ext cx="192024" cy="192024"/>
          </a:xfrm>
          <a:prstGeom prst="rect">
            <a:avLst/>
          </a:prstGeom>
          <a:noFill/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040040E-BCB6-8EA8-E17E-93AF34D9ED0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73595" y="3180537"/>
            <a:ext cx="192024" cy="192024"/>
          </a:xfrm>
          <a:prstGeom prst="rect">
            <a:avLst/>
          </a:prstGeom>
          <a:noFill/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17930A9-C817-BB5A-7CB9-1F3D7CE3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79679" y="2369816"/>
            <a:ext cx="192024" cy="192024"/>
          </a:xfrm>
          <a:prstGeom prst="rect">
            <a:avLst/>
          </a:prstGeom>
          <a:noFill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7DF03B2-4FF1-AAD9-5D61-5F1250F1F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182" y="4010869"/>
            <a:ext cx="192024" cy="192024"/>
          </a:xfrm>
          <a:prstGeom prst="rect">
            <a:avLst/>
          </a:prstGeom>
        </p:spPr>
      </p:pic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E7CF74D4-C5D6-73F2-B5F7-EC602CD71B91}"/>
              </a:ext>
            </a:extLst>
          </p:cNvPr>
          <p:cNvSpPr/>
          <p:nvPr/>
        </p:nvSpPr>
        <p:spPr>
          <a:xfrm>
            <a:off x="6046530" y="2686559"/>
            <a:ext cx="376955" cy="29873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CC8869-A12D-60B1-491D-900943732772}"/>
              </a:ext>
            </a:extLst>
          </p:cNvPr>
          <p:cNvSpPr txBox="1"/>
          <p:nvPr/>
        </p:nvSpPr>
        <p:spPr>
          <a:xfrm>
            <a:off x="6406058" y="2758411"/>
            <a:ext cx="4447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Decision Point: assessment on course conditions for play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B405BB-1E9F-E61A-8459-9C85B107F6F3}"/>
              </a:ext>
            </a:extLst>
          </p:cNvPr>
          <p:cNvSpPr txBox="1"/>
          <p:nvPr/>
        </p:nvSpPr>
        <p:spPr>
          <a:xfrm>
            <a:off x="5468100" y="2681036"/>
            <a:ext cx="786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April 27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6A8BA2F-44B4-1958-F265-FA7337E83EC1}"/>
              </a:ext>
            </a:extLst>
          </p:cNvPr>
          <p:cNvSpPr txBox="1"/>
          <p:nvPr/>
        </p:nvSpPr>
        <p:spPr>
          <a:xfrm>
            <a:off x="2020575" y="5962262"/>
            <a:ext cx="6837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Note:  Sunrise course will remain operational through re-opening of Sunset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950B2F-688B-1DE8-E1C5-A6836313CBDF}"/>
              </a:ext>
            </a:extLst>
          </p:cNvPr>
          <p:cNvSpPr txBox="1"/>
          <p:nvPr/>
        </p:nvSpPr>
        <p:spPr>
          <a:xfrm>
            <a:off x="7753781" y="1925818"/>
            <a:ext cx="1540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Closure Sunrise Course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EC11EEE-A5DC-CC20-12C8-C7FBD8E2F837}"/>
              </a:ext>
            </a:extLst>
          </p:cNvPr>
          <p:cNvSpPr txBox="1"/>
          <p:nvPr/>
        </p:nvSpPr>
        <p:spPr>
          <a:xfrm>
            <a:off x="7291607" y="1427053"/>
            <a:ext cx="1097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Date TBD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C0C41F-FD47-91AD-725D-7E81AC0275C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535941" y="1939459"/>
            <a:ext cx="175057" cy="175057"/>
          </a:xfrm>
          <a:prstGeom prst="rect">
            <a:avLst/>
          </a:prstGeom>
          <a:noFill/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A0892C9-CA33-B148-B528-0FAD113D43C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61885" y="1495956"/>
            <a:ext cx="180152" cy="180152"/>
          </a:xfrm>
          <a:prstGeom prst="rect">
            <a:avLst/>
          </a:prstGeom>
          <a:noFill/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D21C73EA-038A-FE8A-71AA-285D312A43A7}"/>
              </a:ext>
            </a:extLst>
          </p:cNvPr>
          <p:cNvSpPr txBox="1"/>
          <p:nvPr/>
        </p:nvSpPr>
        <p:spPr>
          <a:xfrm>
            <a:off x="6660404" y="1875904"/>
            <a:ext cx="1097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May/June 27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1F5EB4-733C-4983-1771-F65E5C565845}"/>
              </a:ext>
            </a:extLst>
          </p:cNvPr>
          <p:cNvSpPr txBox="1"/>
          <p:nvPr/>
        </p:nvSpPr>
        <p:spPr>
          <a:xfrm>
            <a:off x="8464774" y="1506148"/>
            <a:ext cx="3063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Begin Re-purposing of former Sunrise Course area</a:t>
            </a:r>
          </a:p>
        </p:txBody>
      </p:sp>
    </p:spTree>
    <p:extLst>
      <p:ext uri="{BB962C8B-B14F-4D97-AF65-F5344CB8AC3E}">
        <p14:creationId xmlns:p14="http://schemas.microsoft.com/office/powerpoint/2010/main" val="68618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36371F"/>
      </a:dk2>
      <a:lt2>
        <a:srgbClr val="E8E2E4"/>
      </a:lt2>
      <a:accent1>
        <a:srgbClr val="46B293"/>
      </a:accent1>
      <a:accent2>
        <a:srgbClr val="3BB15E"/>
      </a:accent2>
      <a:accent3>
        <a:srgbClr val="54B547"/>
      </a:accent3>
      <a:accent4>
        <a:srgbClr val="79AF3A"/>
      </a:accent4>
      <a:accent5>
        <a:srgbClr val="A1A641"/>
      </a:accent5>
      <a:accent6>
        <a:srgbClr val="B1863B"/>
      </a:accent6>
      <a:hlink>
        <a:srgbClr val="768A2E"/>
      </a:hlink>
      <a:folHlink>
        <a:srgbClr val="7F7F7F"/>
      </a:folHlink>
    </a:clrScheme>
    <a:fontScheme name="Retrospect">
      <a:majorFont>
        <a:latin typeface="Univers Condense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Univer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D93A408F43364EB94B8C5C11C33B72" ma:contentTypeVersion="11" ma:contentTypeDescription="Create a new document." ma:contentTypeScope="" ma:versionID="c988b261240239bc6afab62e176ff281">
  <xsd:schema xmlns:xsd="http://www.w3.org/2001/XMLSchema" xmlns:xs="http://www.w3.org/2001/XMLSchema" xmlns:p="http://schemas.microsoft.com/office/2006/metadata/properties" xmlns:ns1="http://schemas.microsoft.com/sharepoint/v3" xmlns:ns3="29ffe2fd-0d2c-44df-9357-b32c788563df" targetNamespace="http://schemas.microsoft.com/office/2006/metadata/properties" ma:root="true" ma:fieldsID="c42359aba1741dd8168e92c1a25dac04" ns1:_="" ns3:_="">
    <xsd:import namespace="http://schemas.microsoft.com/sharepoint/v3"/>
    <xsd:import namespace="29ffe2fd-0d2c-44df-9357-b32c788563df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1:_ip_UnifiedCompliancePolicyProperties" minOccurs="0"/>
                <xsd:element ref="ns1:_ip_UnifiedCompliancePolicyUIActio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ffe2fd-0d2c-44df-9357-b32c788563df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7C0D3C-25A1-4174-9913-58F6023C71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571110-B736-490D-9895-2305BA8446EF}">
  <ds:schemaRefs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29ffe2fd-0d2c-44df-9357-b32c788563df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291B9C45-2D1B-4B2F-AE83-05370DD075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9ffe2fd-0d2c-44df-9357-b32c788563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6339</TotalTime>
  <Words>763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Univers</vt:lpstr>
      <vt:lpstr>Univers Condensed</vt:lpstr>
      <vt:lpstr>Wingdings</vt:lpstr>
      <vt:lpstr>RetrospectVTI</vt:lpstr>
      <vt:lpstr>The Future: Underwood Golf Course</vt:lpstr>
      <vt:lpstr>A Golf Course to serve Everyone:</vt:lpstr>
      <vt:lpstr>The Strategic Decision</vt:lpstr>
      <vt:lpstr>Sunrise vs Sunset-Fiscal Responsibility</vt:lpstr>
      <vt:lpstr>Maintenance Factors:</vt:lpstr>
      <vt:lpstr>On the Horizon:</vt:lpstr>
      <vt:lpstr>Underwood Golf Course Way Forward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MEADOR, Kenneth Ray (Kenny) CIV USARMY ID-READINESS (USA)</dc:creator>
  <cp:lastModifiedBy>Brown, Fernando CIV USARMY ID-READINESS (USA)</cp:lastModifiedBy>
  <cp:revision>4</cp:revision>
  <dcterms:created xsi:type="dcterms:W3CDTF">2025-03-27T13:43:23Z</dcterms:created>
  <dcterms:modified xsi:type="dcterms:W3CDTF">2025-05-28T22:15:14Z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0x010100AFD93A408F43364EB94B8C5C11C33B72</vt:lpwstr>
  </property>
</Properties>
</file>